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256" r:id="rId2"/>
    <p:sldId id="259" r:id="rId3"/>
    <p:sldId id="257" r:id="rId4"/>
    <p:sldId id="269" r:id="rId5"/>
    <p:sldId id="260" r:id="rId6"/>
    <p:sldId id="261" r:id="rId7"/>
    <p:sldId id="267" r:id="rId8"/>
    <p:sldId id="265" r:id="rId9"/>
    <p:sldId id="264" r:id="rId10"/>
    <p:sldId id="266" r:id="rId11"/>
    <p:sldId id="268" r:id="rId12"/>
    <p:sldId id="258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E51"/>
    <a:srgbClr val="46A3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6" autoAdjust="0"/>
  </p:normalViewPr>
  <p:slideViewPr>
    <p:cSldViewPr>
      <p:cViewPr varScale="1">
        <p:scale>
          <a:sx n="72" d="100"/>
          <a:sy n="72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2C2D5-8C05-474C-ADA8-E99C76B161EE}" type="datetimeFigureOut">
              <a:rPr lang="cs-CZ" smtClean="0"/>
              <a:pPr/>
              <a:t>12.5.2014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5A13C-5C88-425F-B70B-517883745F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558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5A13C-5C88-425F-B70B-517883745FF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734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5A13C-5C88-425F-B70B-517883745FF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78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A708C-3478-4ECF-908A-34EF075093E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40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6DD87-E5C4-4FBD-96BC-7876AA11AB2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45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9C701-9945-4F10-BFD5-A565636DDE1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3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2C9EB-65EC-44EA-B9DB-1A13360DE46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2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7ACB0-C7D7-444E-BA66-BB55DC0F977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64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9FDDA-D4C1-4B19-8AC9-8F4445510F2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88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F8627-C182-49F7-BC78-AF7FF757D3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07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FBAB3-FE12-4EDB-B184-C01F23085C2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53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B84B-E732-45BC-A268-D3C895845F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43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EF93E-6EF2-452F-AE78-5D4C153C5F7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56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B529D-8B7E-4DEA-BC29-BCBC80E18AA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6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cs-CZ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A0A8FB-9F8B-4EDD-9C77-561BAB8BE131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krizova@ceag.cz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2" name="Picture 4" descr="ppt_ceag_uvodn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05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997200"/>
            <a:ext cx="6400800" cy="1752600"/>
          </a:xfrm>
        </p:spPr>
        <p:txBody>
          <a:bodyPr/>
          <a:lstStyle/>
          <a:p>
            <a:r>
              <a:rPr lang="cs-CZ" sz="4400" dirty="0" smtClean="0">
                <a:solidFill>
                  <a:schemeClr val="bg1"/>
                </a:solidFill>
                <a:latin typeface="Garamond" pitchFamily="18" charset="0"/>
              </a:rPr>
              <a:t>Investiční proces</a:t>
            </a:r>
            <a:br>
              <a:rPr lang="cs-CZ" sz="4400" dirty="0" smtClean="0">
                <a:solidFill>
                  <a:schemeClr val="bg1"/>
                </a:solidFill>
                <a:latin typeface="Garamond" pitchFamily="18" charset="0"/>
              </a:rPr>
            </a:br>
            <a:r>
              <a:rPr lang="cs-CZ" sz="4400" dirty="0" smtClean="0">
                <a:solidFill>
                  <a:schemeClr val="bg1"/>
                </a:solidFill>
                <a:latin typeface="Garamond" pitchFamily="18" charset="0"/>
              </a:rPr>
              <a:t>ČZU</a:t>
            </a:r>
            <a:endParaRPr lang="cs-CZ" sz="44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403350" y="4365104"/>
            <a:ext cx="6400800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cs-CZ" sz="4200" dirty="0" smtClean="0">
                <a:solidFill>
                  <a:srgbClr val="003E51"/>
                </a:solidFill>
                <a:latin typeface="Garamond" pitchFamily="18" charset="0"/>
              </a:rPr>
              <a:t/>
            </a:r>
            <a:br>
              <a:rPr lang="cs-CZ" sz="4200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sz="3600" dirty="0" smtClean="0">
                <a:solidFill>
                  <a:srgbClr val="003E51"/>
                </a:solidFill>
                <a:latin typeface="Garamond" pitchFamily="18" charset="0"/>
              </a:rPr>
              <a:t>Margareta Křížová, MBA</a:t>
            </a:r>
          </a:p>
          <a:p>
            <a:pPr algn="ctr">
              <a:spcBef>
                <a:spcPct val="20000"/>
              </a:spcBef>
            </a:pPr>
            <a:r>
              <a:rPr lang="cs-CZ" sz="2800" dirty="0" smtClean="0">
                <a:solidFill>
                  <a:srgbClr val="003E51"/>
                </a:solidFill>
                <a:latin typeface="Garamond" pitchFamily="18" charset="0"/>
              </a:rPr>
              <a:t>29.4.2014</a:t>
            </a:r>
            <a:endParaRPr lang="cs-CZ" sz="2800" dirty="0">
              <a:solidFill>
                <a:srgbClr val="003E5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ppt_ceag_vnitrn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200" dirty="0" smtClean="0">
                <a:solidFill>
                  <a:srgbClr val="FFFFFF"/>
                </a:solidFill>
                <a:latin typeface="Garamond" pitchFamily="18" charset="0"/>
              </a:rPr>
              <a:t>Klíčové faktory </a:t>
            </a:r>
            <a:r>
              <a:rPr lang="cs-CZ" sz="4200" dirty="0" err="1" smtClean="0">
                <a:solidFill>
                  <a:srgbClr val="FFFFFF"/>
                </a:solidFill>
                <a:latin typeface="Garamond" pitchFamily="18" charset="0"/>
              </a:rPr>
              <a:t>dealu</a:t>
            </a:r>
            <a:endParaRPr lang="cs-CZ" sz="4200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Lidský faktor</a:t>
            </a:r>
            <a:br>
              <a:rPr lang="cs-CZ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/>
            </a:r>
            <a:br>
              <a:rPr lang="cs-CZ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 </a:t>
            </a:r>
          </a:p>
          <a:p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Faktor pravdomluvnosti</a:t>
            </a:r>
            <a:br>
              <a:rPr lang="cs-CZ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/>
            </a:r>
            <a:br>
              <a:rPr lang="cs-CZ" dirty="0" smtClean="0">
                <a:solidFill>
                  <a:srgbClr val="003E51"/>
                </a:solidFill>
                <a:latin typeface="Garamond" pitchFamily="18" charset="0"/>
              </a:rPr>
            </a:br>
            <a:endParaRPr lang="cs-CZ" dirty="0" smtClean="0">
              <a:solidFill>
                <a:srgbClr val="003E51"/>
              </a:solidFill>
              <a:latin typeface="Garamond" pitchFamily="18" charset="0"/>
            </a:endParaRPr>
          </a:p>
          <a:p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Cenový faktor </a:t>
            </a:r>
            <a:endParaRPr lang="cs-CZ" dirty="0">
              <a:solidFill>
                <a:srgbClr val="003E51"/>
              </a:solidFill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340768"/>
            <a:ext cx="1462286" cy="160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78007"/>
            <a:ext cx="1958727" cy="156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ross 1"/>
          <p:cNvSpPr/>
          <p:nvPr/>
        </p:nvSpPr>
        <p:spPr>
          <a:xfrm>
            <a:off x="5796136" y="1916832"/>
            <a:ext cx="372616" cy="38519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9" y="3167062"/>
            <a:ext cx="1058444" cy="1198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354" y="3167062"/>
            <a:ext cx="1563784" cy="1198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ross 9"/>
          <p:cNvSpPr/>
          <p:nvPr/>
        </p:nvSpPr>
        <p:spPr>
          <a:xfrm>
            <a:off x="6660232" y="3512289"/>
            <a:ext cx="372616" cy="38519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353" y="4581128"/>
            <a:ext cx="1428750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49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ppt_ceag_vnitrn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2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200" dirty="0" smtClean="0">
                <a:solidFill>
                  <a:srgbClr val="FFFFFF"/>
                </a:solidFill>
                <a:latin typeface="Garamond" pitchFamily="18" charset="0"/>
              </a:rPr>
              <a:t>Start up/začínající business</a:t>
            </a:r>
            <a:endParaRPr lang="cs-CZ" sz="4200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endParaRPr lang="cs-CZ" sz="2400" dirty="0">
              <a:solidFill>
                <a:srgbClr val="003E51"/>
              </a:solidFill>
              <a:latin typeface="Garamond" pitchFamily="18" charset="0"/>
            </a:endParaRPr>
          </a:p>
          <a:p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Přetlak </a:t>
            </a:r>
            <a:r>
              <a:rPr lang="cs-CZ" sz="2400" dirty="0" err="1" smtClean="0">
                <a:solidFill>
                  <a:srgbClr val="003E51"/>
                </a:solidFill>
                <a:latin typeface="Garamond" pitchFamily="18" charset="0"/>
              </a:rPr>
              <a:t>tech</a:t>
            </a:r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 projektů</a:t>
            </a:r>
          </a:p>
          <a:p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Málo praktických a „normálních“ nápadů</a:t>
            </a:r>
          </a:p>
          <a:p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Srozumitelnost prezentace  </a:t>
            </a:r>
            <a:endParaRPr lang="cs-CZ" sz="2400" dirty="0">
              <a:solidFill>
                <a:srgbClr val="003E51"/>
              </a:solidFill>
              <a:latin typeface="Garamond" pitchFamily="18" charset="0"/>
            </a:endParaRPr>
          </a:p>
          <a:p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Start up platformy (</a:t>
            </a:r>
            <a:r>
              <a:rPr lang="cs-CZ" sz="2400" dirty="0" err="1" smtClean="0">
                <a:solidFill>
                  <a:srgbClr val="003E51"/>
                </a:solidFill>
                <a:latin typeface="Garamond" pitchFamily="18" charset="0"/>
              </a:rPr>
              <a:t>Wayra</a:t>
            </a:r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,</a:t>
            </a:r>
            <a:r>
              <a:rPr lang="cs-CZ" sz="2400" dirty="0" err="1" smtClean="0">
                <a:solidFill>
                  <a:srgbClr val="003E51"/>
                </a:solidFill>
                <a:latin typeface="Garamond" pitchFamily="18" charset="0"/>
              </a:rPr>
              <a:t>Techsquare</a:t>
            </a:r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, </a:t>
            </a:r>
            <a:r>
              <a:rPr lang="cs-CZ" sz="2400" dirty="0" err="1" smtClean="0">
                <a:solidFill>
                  <a:srgbClr val="003E51"/>
                </a:solidFill>
                <a:latin typeface="Garamond" pitchFamily="18" charset="0"/>
              </a:rPr>
              <a:t>Barcamp</a:t>
            </a:r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, </a:t>
            </a:r>
            <a:r>
              <a:rPr lang="cs-CZ" sz="2400" dirty="0" err="1" smtClean="0">
                <a:solidFill>
                  <a:srgbClr val="003E51"/>
                </a:solidFill>
                <a:latin typeface="Garamond" pitchFamily="18" charset="0"/>
              </a:rPr>
              <a:t>adVenture</a:t>
            </a:r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, atd.</a:t>
            </a:r>
          </a:p>
          <a:p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Věda a business dialog – kulaté stoly</a:t>
            </a:r>
          </a:p>
          <a:p>
            <a:pPr marL="0" indent="0">
              <a:buNone/>
            </a:pPr>
            <a:endParaRPr lang="cs-CZ" dirty="0">
              <a:solidFill>
                <a:srgbClr val="003E5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5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 descr="ppt_ceag_zave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FFFFFF"/>
                </a:solidFill>
                <a:latin typeface="Garamond" pitchFamily="18" charset="0"/>
              </a:rPr>
              <a:t>Díky za </a:t>
            </a:r>
            <a:r>
              <a:rPr lang="cs-CZ" sz="3200" dirty="0" smtClean="0">
                <a:solidFill>
                  <a:srgbClr val="FFFFFF"/>
                </a:solidFill>
                <a:latin typeface="Garamond" pitchFamily="18" charset="0"/>
              </a:rPr>
              <a:t>pozornost</a:t>
            </a:r>
            <a:br>
              <a:rPr lang="cs-CZ" sz="3200" dirty="0" smtClean="0">
                <a:solidFill>
                  <a:srgbClr val="FFFFFF"/>
                </a:solidFill>
                <a:latin typeface="Garamond" pitchFamily="18" charset="0"/>
              </a:rPr>
            </a:br>
            <a:r>
              <a:rPr lang="cs-CZ" sz="3200" dirty="0" smtClean="0">
                <a:solidFill>
                  <a:srgbClr val="FFFFFF"/>
                </a:solidFill>
                <a:latin typeface="Garamond" pitchFamily="18" charset="0"/>
                <a:hlinkClick r:id="rId3"/>
              </a:rPr>
              <a:t>mkrizova@ceag.cz</a:t>
            </a:r>
            <a:r>
              <a:rPr lang="cs-CZ" sz="3200" dirty="0" smtClean="0">
                <a:solidFill>
                  <a:srgbClr val="FFFFFF"/>
                </a:solidFill>
                <a:latin typeface="Garamond" pitchFamily="18" charset="0"/>
              </a:rPr>
              <a:t> www.ceag.cz</a:t>
            </a:r>
            <a:endParaRPr lang="cs-CZ" sz="3200" dirty="0">
              <a:solidFill>
                <a:srgbClr val="FFFFFF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ppt_ceag_vnitrn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200" dirty="0" err="1" smtClean="0">
                <a:solidFill>
                  <a:srgbClr val="FFFFFF"/>
                </a:solidFill>
                <a:latin typeface="Garamond" pitchFamily="18" charset="0"/>
              </a:rPr>
              <a:t>Mergers</a:t>
            </a:r>
            <a:r>
              <a:rPr lang="cs-CZ" sz="3200" dirty="0" smtClean="0">
                <a:solidFill>
                  <a:srgbClr val="FFFFFF"/>
                </a:solidFill>
                <a:latin typeface="Garamond" pitchFamily="18" charset="0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Garamond" pitchFamily="18" charset="0"/>
              </a:rPr>
              <a:t>&amp; Acquisitions</a:t>
            </a:r>
            <a:br>
              <a:rPr lang="en-US" sz="3200" dirty="0" smtClean="0">
                <a:solidFill>
                  <a:srgbClr val="FFFFFF"/>
                </a:solidFill>
                <a:latin typeface="Garamond" pitchFamily="18" charset="0"/>
              </a:rPr>
            </a:br>
            <a:r>
              <a:rPr lang="en-US" sz="3200" dirty="0">
                <a:solidFill>
                  <a:srgbClr val="FFFFFF"/>
                </a:solidFill>
                <a:latin typeface="Garamond" pitchFamily="18" charset="0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Garamond" pitchFamily="18" charset="0"/>
              </a:rPr>
              <a:t>                             f</a:t>
            </a:r>
            <a:r>
              <a:rPr lang="cs-CZ" sz="3200" dirty="0" smtClean="0">
                <a:solidFill>
                  <a:srgbClr val="FFFFFF"/>
                </a:solidFill>
                <a:latin typeface="Garamond" pitchFamily="18" charset="0"/>
              </a:rPr>
              <a:t>úze </a:t>
            </a:r>
            <a:r>
              <a:rPr lang="en-US" sz="3200" dirty="0" smtClean="0">
                <a:solidFill>
                  <a:srgbClr val="FFFFFF"/>
                </a:solidFill>
                <a:latin typeface="Garamond" pitchFamily="18" charset="0"/>
              </a:rPr>
              <a:t>&amp; </a:t>
            </a:r>
            <a:r>
              <a:rPr lang="en-US" sz="3200" dirty="0" err="1" smtClean="0">
                <a:solidFill>
                  <a:srgbClr val="FFFFFF"/>
                </a:solidFill>
                <a:latin typeface="Garamond" pitchFamily="18" charset="0"/>
              </a:rPr>
              <a:t>akvizice</a:t>
            </a:r>
            <a:endParaRPr lang="cs-CZ" sz="3200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3E51"/>
                </a:solidFill>
                <a:latin typeface="Garamond" pitchFamily="18" charset="0"/>
              </a:rPr>
              <a:t>Prodeje, nákupy, sloučení, restrukturalizace</a:t>
            </a:r>
            <a:r>
              <a:rPr lang="en-US" sz="2800" dirty="0" smtClean="0">
                <a:solidFill>
                  <a:srgbClr val="003E51"/>
                </a:solidFill>
                <a:latin typeface="Garamond" pitchFamily="18" charset="0"/>
              </a:rPr>
              <a:t>, </a:t>
            </a:r>
            <a:r>
              <a:rPr lang="en-US" sz="2800" dirty="0" err="1" smtClean="0">
                <a:solidFill>
                  <a:srgbClr val="003E51"/>
                </a:solidFill>
                <a:latin typeface="Garamond" pitchFamily="18" charset="0"/>
              </a:rPr>
              <a:t>investice</a:t>
            </a:r>
            <a:endParaRPr lang="cs-CZ" sz="2800" dirty="0" smtClean="0">
              <a:solidFill>
                <a:srgbClr val="003E51"/>
              </a:solidFill>
              <a:latin typeface="Garamond" pitchFamily="18" charset="0"/>
            </a:endParaRPr>
          </a:p>
          <a:p>
            <a:r>
              <a:rPr lang="cs-CZ" sz="2800" dirty="0" smtClean="0">
                <a:solidFill>
                  <a:srgbClr val="003E51"/>
                </a:solidFill>
                <a:latin typeface="Garamond" pitchFamily="18" charset="0"/>
              </a:rPr>
              <a:t>Horizontální – konkurenční nákupy</a:t>
            </a:r>
          </a:p>
          <a:p>
            <a:r>
              <a:rPr lang="cs-CZ" sz="2800" dirty="0" smtClean="0">
                <a:solidFill>
                  <a:srgbClr val="003E51"/>
                </a:solidFill>
                <a:latin typeface="Garamond" pitchFamily="18" charset="0"/>
              </a:rPr>
              <a:t>Vertikální – integrace různých činností do jedné společnosti</a:t>
            </a:r>
          </a:p>
          <a:p>
            <a:r>
              <a:rPr lang="cs-CZ" sz="2800" dirty="0" smtClean="0">
                <a:solidFill>
                  <a:srgbClr val="003E51"/>
                </a:solidFill>
                <a:latin typeface="Garamond" pitchFamily="18" charset="0"/>
              </a:rPr>
              <a:t>Restrukturalizace (</a:t>
            </a:r>
            <a:r>
              <a:rPr lang="cs-CZ" sz="2800" dirty="0" err="1" smtClean="0">
                <a:solidFill>
                  <a:srgbClr val="003E51"/>
                </a:solidFill>
                <a:latin typeface="Garamond" pitchFamily="18" charset="0"/>
              </a:rPr>
              <a:t>turn</a:t>
            </a:r>
            <a:r>
              <a:rPr lang="cs-CZ" sz="2800" dirty="0" smtClean="0">
                <a:solidFill>
                  <a:srgbClr val="003E51"/>
                </a:solidFill>
                <a:latin typeface="Garamond" pitchFamily="18" charset="0"/>
              </a:rPr>
              <a:t> </a:t>
            </a:r>
            <a:r>
              <a:rPr lang="cs-CZ" sz="2800" dirty="0" err="1" smtClean="0">
                <a:solidFill>
                  <a:srgbClr val="003E51"/>
                </a:solidFill>
                <a:latin typeface="Garamond" pitchFamily="18" charset="0"/>
              </a:rPr>
              <a:t>around</a:t>
            </a:r>
            <a:r>
              <a:rPr lang="cs-CZ" sz="2800" dirty="0" smtClean="0">
                <a:solidFill>
                  <a:srgbClr val="003E51"/>
                </a:solidFill>
                <a:latin typeface="Garamond" pitchFamily="18" charset="0"/>
              </a:rPr>
              <a:t>, </a:t>
            </a:r>
            <a:r>
              <a:rPr lang="cs-CZ" sz="2800" dirty="0" err="1" smtClean="0">
                <a:solidFill>
                  <a:srgbClr val="003E51"/>
                </a:solidFill>
                <a:latin typeface="Garamond" pitchFamily="18" charset="0"/>
              </a:rPr>
              <a:t>distressed</a:t>
            </a:r>
            <a:r>
              <a:rPr lang="cs-CZ" sz="2800" dirty="0" smtClean="0">
                <a:solidFill>
                  <a:srgbClr val="003E51"/>
                </a:solidFill>
                <a:latin typeface="Garamond" pitchFamily="18" charset="0"/>
              </a:rPr>
              <a:t>, </a:t>
            </a:r>
            <a:r>
              <a:rPr lang="cs-CZ" sz="2800" dirty="0" err="1" smtClean="0">
                <a:solidFill>
                  <a:srgbClr val="003E51"/>
                </a:solidFill>
                <a:latin typeface="Garamond" pitchFamily="18" charset="0"/>
              </a:rPr>
              <a:t>special</a:t>
            </a:r>
            <a:r>
              <a:rPr lang="cs-CZ" sz="2800" dirty="0" smtClean="0">
                <a:solidFill>
                  <a:srgbClr val="003E51"/>
                </a:solidFill>
                <a:latin typeface="Garamond" pitchFamily="18" charset="0"/>
              </a:rPr>
              <a:t> </a:t>
            </a:r>
            <a:r>
              <a:rPr lang="cs-CZ" sz="2800" dirty="0" err="1" smtClean="0">
                <a:solidFill>
                  <a:srgbClr val="003E51"/>
                </a:solidFill>
                <a:latin typeface="Garamond" pitchFamily="18" charset="0"/>
              </a:rPr>
              <a:t>situations</a:t>
            </a:r>
            <a:r>
              <a:rPr lang="cs-CZ" sz="2800" dirty="0" smtClean="0">
                <a:solidFill>
                  <a:srgbClr val="003E51"/>
                </a:solidFill>
                <a:latin typeface="Garamond" pitchFamily="18" charset="0"/>
              </a:rPr>
              <a:t>)</a:t>
            </a:r>
          </a:p>
          <a:p>
            <a:r>
              <a:rPr lang="cs-CZ" sz="2800" dirty="0" smtClean="0">
                <a:solidFill>
                  <a:srgbClr val="003E51"/>
                </a:solidFill>
                <a:latin typeface="Garamond" pitchFamily="18" charset="0"/>
              </a:rPr>
              <a:t>Spin </a:t>
            </a:r>
            <a:r>
              <a:rPr lang="cs-CZ" sz="2800" dirty="0" err="1" smtClean="0">
                <a:solidFill>
                  <a:srgbClr val="003E51"/>
                </a:solidFill>
                <a:latin typeface="Garamond" pitchFamily="18" charset="0"/>
              </a:rPr>
              <a:t>off</a:t>
            </a:r>
            <a:r>
              <a:rPr lang="cs-CZ" sz="2800" dirty="0" smtClean="0">
                <a:solidFill>
                  <a:srgbClr val="003E51"/>
                </a:solidFill>
                <a:latin typeface="Garamond" pitchFamily="18" charset="0"/>
              </a:rPr>
              <a:t> – prodej divize/dcery ze strat. důvodů</a:t>
            </a:r>
          </a:p>
          <a:p>
            <a:endParaRPr lang="cs-CZ" dirty="0">
              <a:solidFill>
                <a:srgbClr val="003E5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2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ppt_ceag_vnitrn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200" dirty="0" smtClean="0">
                <a:solidFill>
                  <a:srgbClr val="FFFFFF"/>
                </a:solidFill>
                <a:latin typeface="Garamond" pitchFamily="18" charset="0"/>
              </a:rPr>
              <a:t>Typy investorů</a:t>
            </a:r>
            <a:endParaRPr lang="cs-CZ" sz="4200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Finanční investor</a:t>
            </a:r>
            <a:br>
              <a:rPr lang="cs-CZ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- Business </a:t>
            </a:r>
            <a:r>
              <a:rPr lang="cs-CZ" dirty="0" err="1" smtClean="0">
                <a:solidFill>
                  <a:srgbClr val="003E51"/>
                </a:solidFill>
                <a:latin typeface="Garamond" pitchFamily="18" charset="0"/>
              </a:rPr>
              <a:t>angel</a:t>
            </a: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, </a:t>
            </a:r>
            <a:r>
              <a:rPr lang="cs-CZ" dirty="0" err="1" smtClean="0">
                <a:solidFill>
                  <a:srgbClr val="003E51"/>
                </a:solidFill>
                <a:latin typeface="Garamond" pitchFamily="18" charset="0"/>
              </a:rPr>
              <a:t>seed</a:t>
            </a: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, </a:t>
            </a:r>
            <a:r>
              <a:rPr lang="cs-CZ" dirty="0">
                <a:solidFill>
                  <a:srgbClr val="003E51"/>
                </a:solidFill>
                <a:latin typeface="Garamond" pitchFamily="18" charset="0"/>
              </a:rPr>
              <a:t>e</a:t>
            </a: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arly </a:t>
            </a:r>
            <a:r>
              <a:rPr lang="cs-CZ" dirty="0" err="1" smtClean="0">
                <a:solidFill>
                  <a:srgbClr val="003E51"/>
                </a:solidFill>
                <a:latin typeface="Garamond" pitchFamily="18" charset="0"/>
              </a:rPr>
              <a:t>stage</a:t>
            </a: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 investor</a:t>
            </a:r>
            <a:br>
              <a:rPr lang="cs-CZ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- Venture (rozvojový) kapitál</a:t>
            </a:r>
            <a:br>
              <a:rPr lang="cs-CZ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- </a:t>
            </a:r>
            <a:r>
              <a:rPr lang="cs-CZ" dirty="0" err="1" smtClean="0">
                <a:solidFill>
                  <a:srgbClr val="003E51"/>
                </a:solidFill>
                <a:latin typeface="Garamond" pitchFamily="18" charset="0"/>
              </a:rPr>
              <a:t>Private</a:t>
            </a: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 </a:t>
            </a:r>
            <a:r>
              <a:rPr lang="cs-CZ" dirty="0" err="1" smtClean="0">
                <a:solidFill>
                  <a:srgbClr val="003E51"/>
                </a:solidFill>
                <a:latin typeface="Garamond" pitchFamily="18" charset="0"/>
              </a:rPr>
              <a:t>equity</a:t>
            </a: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 fond </a:t>
            </a:r>
            <a:endParaRPr lang="cs-CZ" dirty="0">
              <a:solidFill>
                <a:srgbClr val="003E51"/>
              </a:solidFill>
              <a:latin typeface="Garamond" pitchFamily="18" charset="0"/>
            </a:endParaRPr>
          </a:p>
          <a:p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Strategický investor</a:t>
            </a:r>
          </a:p>
          <a:p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Minorita, majorita, kontrola, aktivita, investiční horizont</a:t>
            </a:r>
          </a:p>
          <a:p>
            <a:endParaRPr lang="cs-CZ" dirty="0" smtClean="0">
              <a:solidFill>
                <a:srgbClr val="003E5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ppt_ceag_vnitrn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200" dirty="0">
                <a:solidFill>
                  <a:srgbClr val="FFFFFF"/>
                </a:solidFill>
                <a:latin typeface="Garamond" pitchFamily="18" charset="0"/>
              </a:rPr>
              <a:t>Zdroje</a:t>
            </a:r>
            <a:r>
              <a:rPr lang="cs-CZ" sz="4000" dirty="0">
                <a:solidFill>
                  <a:srgbClr val="003E51"/>
                </a:solidFill>
                <a:latin typeface="Garamond" pitchFamily="18" charset="0"/>
              </a:rPr>
              <a:t> </a:t>
            </a:r>
            <a:r>
              <a:rPr lang="cs-CZ" sz="4200" dirty="0">
                <a:solidFill>
                  <a:srgbClr val="FFFFFF"/>
                </a:solidFill>
                <a:latin typeface="Garamond" pitchFamily="18" charset="0"/>
              </a:rPr>
              <a:t>financování 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396342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Fáze rozvoje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1143000" y="2438400"/>
            <a:ext cx="2362200" cy="6858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2286000" y="2971800"/>
            <a:ext cx="2362200" cy="6858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3276600" y="3505200"/>
            <a:ext cx="2362200" cy="6858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Oval 14"/>
          <p:cNvSpPr>
            <a:spLocks noChangeArrowheads="1"/>
          </p:cNvSpPr>
          <p:nvPr/>
        </p:nvSpPr>
        <p:spPr bwMode="auto">
          <a:xfrm>
            <a:off x="4419600" y="4038600"/>
            <a:ext cx="2362200" cy="6858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Oval 15"/>
          <p:cNvSpPr>
            <a:spLocks noChangeArrowheads="1"/>
          </p:cNvSpPr>
          <p:nvPr/>
        </p:nvSpPr>
        <p:spPr bwMode="auto">
          <a:xfrm>
            <a:off x="5486400" y="4572000"/>
            <a:ext cx="2362200" cy="6858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Oval 16"/>
          <p:cNvSpPr>
            <a:spLocks noChangeArrowheads="1"/>
          </p:cNvSpPr>
          <p:nvPr/>
        </p:nvSpPr>
        <p:spPr bwMode="auto">
          <a:xfrm>
            <a:off x="4343400" y="5181600"/>
            <a:ext cx="3505200" cy="6858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447800" y="2590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Founder, friends &amp; family</a:t>
            </a:r>
            <a:endParaRPr lang="en-US" b="1" dirty="0"/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514600" y="32004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Business angels</a:t>
            </a:r>
            <a:endParaRPr lang="en-US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581400" y="3711906"/>
            <a:ext cx="167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 smtClean="0"/>
              <a:t>Filantropové</a:t>
            </a:r>
            <a:endParaRPr lang="en-US" dirty="0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800600" y="4144963"/>
            <a:ext cx="167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 smtClean="0"/>
              <a:t>VC/PE</a:t>
            </a:r>
            <a:endParaRPr lang="en-US" dirty="0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791200" y="4754563"/>
            <a:ext cx="1676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 smtClean="0"/>
              <a:t>IPO/kapitálové trhy</a:t>
            </a:r>
            <a:endParaRPr lang="en-US" dirty="0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029200" y="5440363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 smtClean="0"/>
              <a:t>Banky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8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ppt_ceag_vnitrn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FFFFFF"/>
                </a:solidFill>
                <a:latin typeface="Garamond" pitchFamily="18" charset="0"/>
              </a:rPr>
              <a:t>Reality </a:t>
            </a:r>
            <a:r>
              <a:rPr lang="cs-CZ" sz="3600" dirty="0" err="1" smtClean="0">
                <a:solidFill>
                  <a:srgbClr val="FFFFFF"/>
                </a:solidFill>
                <a:latin typeface="Garamond" pitchFamily="18" charset="0"/>
              </a:rPr>
              <a:t>check</a:t>
            </a:r>
            <a:r>
              <a:rPr lang="cs-CZ" sz="3600" dirty="0" smtClean="0">
                <a:solidFill>
                  <a:srgbClr val="FFFFFF"/>
                </a:solidFill>
                <a:latin typeface="Garamond" pitchFamily="18" charset="0"/>
              </a:rPr>
              <a:t> projektu</a:t>
            </a:r>
            <a:endParaRPr lang="cs-CZ" sz="3600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	- situace v odvětví</a:t>
            </a:r>
            <a:br>
              <a:rPr lang="cs-CZ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- situace na trhu</a:t>
            </a:r>
            <a:br>
              <a:rPr lang="cs-CZ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- bariéry aplikace do praxe</a:t>
            </a:r>
            <a:br>
              <a:rPr lang="cs-CZ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- fáze výzkumu</a:t>
            </a:r>
            <a:br>
              <a:rPr lang="cs-CZ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- strategický vs. finanční investor</a:t>
            </a:r>
            <a:br>
              <a:rPr lang="cs-CZ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/>
            </a:r>
            <a:br>
              <a:rPr lang="cs-CZ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dirty="0" smtClean="0">
                <a:solidFill>
                  <a:srgbClr val="003E51"/>
                </a:solidFill>
                <a:latin typeface="Garamond" pitchFamily="18" charset="0"/>
              </a:rPr>
              <a:t>- Business plán</a:t>
            </a:r>
            <a:br>
              <a:rPr lang="cs-CZ" dirty="0" smtClean="0">
                <a:solidFill>
                  <a:srgbClr val="003E51"/>
                </a:solidFill>
                <a:latin typeface="Garamond" pitchFamily="18" charset="0"/>
              </a:rPr>
            </a:br>
            <a:endParaRPr lang="cs-CZ" dirty="0" smtClean="0">
              <a:solidFill>
                <a:srgbClr val="003E5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90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ppt_ceag_vnitrn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200" dirty="0" smtClean="0">
                <a:solidFill>
                  <a:srgbClr val="FFFFFF"/>
                </a:solidFill>
                <a:latin typeface="Garamond" pitchFamily="18" charset="0"/>
              </a:rPr>
              <a:t>Investiční proces - fáze</a:t>
            </a:r>
            <a:endParaRPr lang="cs-CZ" sz="4200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Long list </a:t>
            </a:r>
          </a:p>
          <a:p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Teaser (anonymní či nikoliv)</a:t>
            </a:r>
          </a:p>
          <a:p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Vyjádření zájmu potenciálních kupců</a:t>
            </a:r>
          </a:p>
          <a:p>
            <a:r>
              <a:rPr lang="cs-CZ" sz="2000" dirty="0" err="1" smtClean="0">
                <a:solidFill>
                  <a:srgbClr val="003E51"/>
                </a:solidFill>
                <a:latin typeface="Garamond" pitchFamily="18" charset="0"/>
              </a:rPr>
              <a:t>Short</a:t>
            </a:r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 list</a:t>
            </a:r>
          </a:p>
          <a:p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Smlouva o ochraně informací (NDA)</a:t>
            </a:r>
          </a:p>
          <a:p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Jednání s investorem – finanční plán</a:t>
            </a:r>
          </a:p>
          <a:p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Indikativní nabídka – </a:t>
            </a:r>
            <a:r>
              <a:rPr lang="cs-CZ" sz="2000" dirty="0" err="1" smtClean="0">
                <a:solidFill>
                  <a:srgbClr val="003E51"/>
                </a:solidFill>
                <a:latin typeface="Garamond" pitchFamily="18" charset="0"/>
              </a:rPr>
              <a:t>letter</a:t>
            </a:r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 </a:t>
            </a:r>
            <a:r>
              <a:rPr lang="cs-CZ" sz="2000" dirty="0" err="1" smtClean="0">
                <a:solidFill>
                  <a:srgbClr val="003E51"/>
                </a:solidFill>
                <a:latin typeface="Garamond" pitchFamily="18" charset="0"/>
              </a:rPr>
              <a:t>of</a:t>
            </a:r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 </a:t>
            </a:r>
            <a:r>
              <a:rPr lang="cs-CZ" sz="2000" dirty="0" err="1" smtClean="0">
                <a:solidFill>
                  <a:srgbClr val="003E51"/>
                </a:solidFill>
                <a:latin typeface="Garamond" pitchFamily="18" charset="0"/>
              </a:rPr>
              <a:t>intent</a:t>
            </a:r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/term </a:t>
            </a:r>
            <a:r>
              <a:rPr lang="cs-CZ" sz="2000" dirty="0" err="1" smtClean="0">
                <a:solidFill>
                  <a:srgbClr val="003E51"/>
                </a:solidFill>
                <a:latin typeface="Garamond" pitchFamily="18" charset="0"/>
              </a:rPr>
              <a:t>sheet</a:t>
            </a:r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/forma spolupráce</a:t>
            </a:r>
          </a:p>
          <a:p>
            <a:r>
              <a:rPr lang="cs-CZ" sz="2000" dirty="0" err="1" smtClean="0">
                <a:solidFill>
                  <a:srgbClr val="003E51"/>
                </a:solidFill>
                <a:latin typeface="Garamond" pitchFamily="18" charset="0"/>
              </a:rPr>
              <a:t>Due</a:t>
            </a:r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 diligence</a:t>
            </a:r>
          </a:p>
          <a:p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Další kolo obchodních jednání</a:t>
            </a:r>
          </a:p>
          <a:p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Závazná nabídka</a:t>
            </a:r>
          </a:p>
          <a:p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Smluvní dokumentace</a:t>
            </a:r>
          </a:p>
          <a:p>
            <a:pPr marL="0" indent="0">
              <a:buNone/>
            </a:pPr>
            <a:endParaRPr lang="cs-CZ" dirty="0">
              <a:solidFill>
                <a:srgbClr val="003E5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90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ppt_ceag_vnitrn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2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200" dirty="0" err="1" smtClean="0">
                <a:solidFill>
                  <a:srgbClr val="FFFFFF"/>
                </a:solidFill>
                <a:latin typeface="Garamond" pitchFamily="18" charset="0"/>
              </a:rPr>
              <a:t>Due</a:t>
            </a:r>
            <a:r>
              <a:rPr lang="cs-CZ" sz="4200" dirty="0" smtClean="0">
                <a:solidFill>
                  <a:srgbClr val="FFFFFF"/>
                </a:solidFill>
                <a:latin typeface="Garamond" pitchFamily="18" charset="0"/>
              </a:rPr>
              <a:t> Diligence</a:t>
            </a:r>
            <a:endParaRPr lang="cs-CZ" sz="4200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endParaRPr lang="cs-CZ" sz="2400" dirty="0">
              <a:solidFill>
                <a:srgbClr val="003E51"/>
              </a:solidFill>
              <a:latin typeface="Garamond" pitchFamily="18" charset="0"/>
            </a:endParaRPr>
          </a:p>
          <a:p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„</a:t>
            </a:r>
            <a:r>
              <a:rPr lang="cs-CZ" sz="2400" dirty="0" err="1" smtClean="0">
                <a:solidFill>
                  <a:srgbClr val="003E51"/>
                </a:solidFill>
                <a:latin typeface="Garamond" pitchFamily="18" charset="0"/>
              </a:rPr>
              <a:t>Due</a:t>
            </a:r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 diligence znamená jít a hledat díru v zemi a zjišťovat, jestli tam doopravdy je nafta, místo slepé důvěry v něčí slovo.“</a:t>
            </a:r>
            <a:b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sz="2400" i="1" dirty="0" smtClean="0">
                <a:solidFill>
                  <a:srgbClr val="003E51"/>
                </a:solidFill>
                <a:latin typeface="Garamond" pitchFamily="18" charset="0"/>
              </a:rPr>
              <a:t>Joseph </a:t>
            </a:r>
            <a:r>
              <a:rPr lang="cs-CZ" sz="2400" i="1" dirty="0" err="1" smtClean="0">
                <a:solidFill>
                  <a:srgbClr val="003E51"/>
                </a:solidFill>
                <a:latin typeface="Garamond" pitchFamily="18" charset="0"/>
              </a:rPr>
              <a:t>Bankoff</a:t>
            </a:r>
            <a:r>
              <a:rPr lang="cs-CZ" sz="2400" i="1" dirty="0" smtClean="0">
                <a:solidFill>
                  <a:srgbClr val="003E51"/>
                </a:solidFill>
                <a:latin typeface="Garamond" pitchFamily="18" charset="0"/>
              </a:rPr>
              <a:t>, King </a:t>
            </a:r>
            <a:r>
              <a:rPr lang="en-US" sz="2400" i="1" dirty="0" smtClean="0">
                <a:solidFill>
                  <a:srgbClr val="003E51"/>
                </a:solidFill>
                <a:latin typeface="Garamond" pitchFamily="18" charset="0"/>
              </a:rPr>
              <a:t>&amp; </a:t>
            </a:r>
            <a:r>
              <a:rPr lang="cs-CZ" sz="2400" i="1" dirty="0" err="1" smtClean="0">
                <a:solidFill>
                  <a:srgbClr val="003E51"/>
                </a:solidFill>
                <a:latin typeface="Garamond" pitchFamily="18" charset="0"/>
              </a:rPr>
              <a:t>Spalding</a:t>
            </a:r>
            <a:r>
              <a:rPr lang="cs-CZ" sz="2400" i="1" dirty="0" smtClean="0">
                <a:solidFill>
                  <a:srgbClr val="003E51"/>
                </a:solidFill>
                <a:latin typeface="Garamond" pitchFamily="18" charset="0"/>
              </a:rPr>
              <a:t/>
            </a:r>
            <a:br>
              <a:rPr lang="cs-CZ" sz="2400" i="1" dirty="0" smtClean="0">
                <a:solidFill>
                  <a:srgbClr val="003E51"/>
                </a:solidFill>
                <a:latin typeface="Garamond" pitchFamily="18" charset="0"/>
              </a:rPr>
            </a:br>
            <a:endParaRPr lang="cs-CZ" sz="2400" i="1" dirty="0" smtClean="0">
              <a:solidFill>
                <a:srgbClr val="003E51"/>
              </a:solidFill>
              <a:latin typeface="Garamond" pitchFamily="18" charset="0"/>
            </a:endParaRPr>
          </a:p>
          <a:p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Právní</a:t>
            </a:r>
            <a:r>
              <a:rPr lang="cs-CZ" sz="2400" dirty="0">
                <a:solidFill>
                  <a:srgbClr val="003E51"/>
                </a:solidFill>
                <a:latin typeface="Garamond" pitchFamily="18" charset="0"/>
              </a:rPr>
              <a:t>, finanční, </a:t>
            </a:r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technická prověrka</a:t>
            </a:r>
          </a:p>
          <a:p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Cílem je: </a:t>
            </a:r>
            <a:b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- zjistit celkový stav projektu</a:t>
            </a:r>
            <a:b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- objevit skutečná a potenciální rizika a vyhodnotit je</a:t>
            </a:r>
            <a:b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</a:br>
            <a:r>
              <a:rPr lang="cs-CZ" sz="2400" dirty="0" smtClean="0">
                <a:solidFill>
                  <a:srgbClr val="003E51"/>
                </a:solidFill>
                <a:latin typeface="Garamond" pitchFamily="18" charset="0"/>
              </a:rPr>
              <a:t>- zjistit možné překážky</a:t>
            </a:r>
            <a:endParaRPr lang="cs-CZ" sz="2400" i="1" dirty="0" smtClean="0">
              <a:solidFill>
                <a:srgbClr val="003E51"/>
              </a:solidFill>
              <a:latin typeface="Garamond" pitchFamily="18" charset="0"/>
            </a:endParaRPr>
          </a:p>
          <a:p>
            <a:endParaRPr lang="cs-CZ" sz="2400" i="1" dirty="0" smtClean="0">
              <a:solidFill>
                <a:srgbClr val="003E51"/>
              </a:solidFill>
              <a:latin typeface="Garamond" pitchFamily="18" charset="0"/>
            </a:endParaRPr>
          </a:p>
          <a:p>
            <a:pPr marL="0" indent="0">
              <a:buNone/>
            </a:pPr>
            <a:endParaRPr lang="cs-CZ" dirty="0">
              <a:solidFill>
                <a:srgbClr val="003E5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57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ppt_ceag_vnitrn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200" dirty="0" err="1" smtClean="0">
                <a:solidFill>
                  <a:srgbClr val="FFFFFF"/>
                </a:solidFill>
                <a:latin typeface="Garamond" pitchFamily="18" charset="0"/>
              </a:rPr>
              <a:t>Due</a:t>
            </a:r>
            <a:r>
              <a:rPr lang="cs-CZ" sz="4200" dirty="0" smtClean="0">
                <a:solidFill>
                  <a:srgbClr val="FFFFFF"/>
                </a:solidFill>
                <a:latin typeface="Garamond" pitchFamily="18" charset="0"/>
              </a:rPr>
              <a:t> Diligence – základní okruhy</a:t>
            </a:r>
            <a:endParaRPr lang="cs-CZ" sz="4200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600" b="0" dirty="0">
                <a:solidFill>
                  <a:srgbClr val="FFFFFF"/>
                </a:solidFill>
                <a:latin typeface="Garamond" pitchFamily="18" charset="0"/>
                <a:ea typeface="+mj-ea"/>
                <a:cs typeface="+mj-cs"/>
              </a:rPr>
              <a:t>Právní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000" dirty="0" smtClean="0"/>
              <a:t>Existence, vlastnictví</a:t>
            </a:r>
          </a:p>
          <a:p>
            <a:r>
              <a:rPr lang="cs-CZ" sz="2000" dirty="0" smtClean="0"/>
              <a:t>Řízení</a:t>
            </a:r>
          </a:p>
          <a:p>
            <a:r>
              <a:rPr lang="cs-CZ" sz="2000" dirty="0" smtClean="0"/>
              <a:t>Významné smlouvy</a:t>
            </a:r>
          </a:p>
          <a:p>
            <a:r>
              <a:rPr lang="cs-CZ" sz="2000" dirty="0" smtClean="0"/>
              <a:t>Dodavatelé/odběratelé</a:t>
            </a:r>
          </a:p>
          <a:p>
            <a:r>
              <a:rPr lang="cs-CZ" sz="2000" dirty="0" smtClean="0"/>
              <a:t>Ekologie (je-li relevantní)</a:t>
            </a:r>
          </a:p>
          <a:p>
            <a:r>
              <a:rPr lang="cs-CZ" sz="2000" dirty="0" smtClean="0"/>
              <a:t>Duševní vlastnictví</a:t>
            </a:r>
          </a:p>
          <a:p>
            <a:r>
              <a:rPr lang="cs-CZ" sz="2000" dirty="0" smtClean="0"/>
              <a:t>Pojištění</a:t>
            </a:r>
          </a:p>
          <a:p>
            <a:r>
              <a:rPr lang="cs-CZ" sz="2000" dirty="0" smtClean="0"/>
              <a:t>Zaměstnanci</a:t>
            </a:r>
          </a:p>
          <a:p>
            <a:r>
              <a:rPr lang="cs-CZ" sz="2000" dirty="0" smtClean="0"/>
              <a:t>Spory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3600" b="0" dirty="0">
                <a:solidFill>
                  <a:srgbClr val="FFFFFF"/>
                </a:solidFill>
                <a:latin typeface="Garamond" pitchFamily="18" charset="0"/>
                <a:ea typeface="+mj-ea"/>
                <a:cs typeface="+mj-cs"/>
              </a:rPr>
              <a:t>Finanční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sz="2000" dirty="0" smtClean="0"/>
              <a:t>Finanční zdraví</a:t>
            </a:r>
          </a:p>
          <a:p>
            <a:r>
              <a:rPr lang="cs-CZ" sz="2000" dirty="0" smtClean="0"/>
              <a:t>Historické výkazy</a:t>
            </a:r>
          </a:p>
          <a:p>
            <a:r>
              <a:rPr lang="cs-CZ" sz="2000" dirty="0" smtClean="0"/>
              <a:t>Finanční výhled (projekce)</a:t>
            </a:r>
          </a:p>
          <a:p>
            <a:r>
              <a:rPr lang="cs-CZ" sz="2000" dirty="0" smtClean="0"/>
              <a:t>Daně</a:t>
            </a:r>
          </a:p>
          <a:p>
            <a:r>
              <a:rPr lang="cs-CZ" sz="2000" dirty="0" smtClean="0"/>
              <a:t>Cizí zdroje</a:t>
            </a:r>
          </a:p>
          <a:p>
            <a:r>
              <a:rPr lang="cs-CZ" sz="2000" dirty="0" smtClean="0"/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15349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ppt_ceag_vnitrn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200" dirty="0" smtClean="0">
                <a:solidFill>
                  <a:srgbClr val="FFFFFF"/>
                </a:solidFill>
                <a:latin typeface="Garamond" pitchFamily="18" charset="0"/>
              </a:rPr>
              <a:t>Od </a:t>
            </a:r>
            <a:r>
              <a:rPr lang="en-US" sz="4200" dirty="0" err="1" smtClean="0">
                <a:solidFill>
                  <a:srgbClr val="FFFFFF"/>
                </a:solidFill>
                <a:latin typeface="Garamond" pitchFamily="18" charset="0"/>
              </a:rPr>
              <a:t>teaseru</a:t>
            </a:r>
            <a:r>
              <a:rPr lang="en-US" sz="4200" dirty="0" smtClean="0">
                <a:solidFill>
                  <a:srgbClr val="FFFFFF"/>
                </a:solidFill>
                <a:latin typeface="Garamond" pitchFamily="18" charset="0"/>
              </a:rPr>
              <a:t> k</a:t>
            </a:r>
            <a:r>
              <a:rPr lang="cs-CZ" sz="4200" dirty="0" smtClean="0">
                <a:solidFill>
                  <a:srgbClr val="FFFFFF"/>
                </a:solidFill>
                <a:latin typeface="Garamond" pitchFamily="18" charset="0"/>
              </a:rPr>
              <a:t> podpisu smlouvy</a:t>
            </a:r>
            <a:endParaRPr lang="cs-CZ" sz="4200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Co obsahuje </a:t>
            </a:r>
            <a:r>
              <a:rPr lang="cs-CZ" sz="2000" dirty="0" err="1" smtClean="0">
                <a:solidFill>
                  <a:srgbClr val="003E51"/>
                </a:solidFill>
                <a:latin typeface="Garamond" pitchFamily="18" charset="0"/>
              </a:rPr>
              <a:t>teaser</a:t>
            </a:r>
            <a:endParaRPr lang="cs-CZ" sz="2000" dirty="0" smtClean="0">
              <a:solidFill>
                <a:srgbClr val="003E51"/>
              </a:solidFill>
              <a:latin typeface="Garamond" pitchFamily="18" charset="0"/>
            </a:endParaRPr>
          </a:p>
          <a:p>
            <a:r>
              <a:rPr lang="cs-CZ" sz="2000" dirty="0" err="1" smtClean="0">
                <a:solidFill>
                  <a:srgbClr val="003E51"/>
                </a:solidFill>
                <a:latin typeface="Garamond" pitchFamily="18" charset="0"/>
              </a:rPr>
              <a:t>Short</a:t>
            </a:r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 list – více zájemců?</a:t>
            </a:r>
          </a:p>
          <a:p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Hodnota projektu</a:t>
            </a:r>
          </a:p>
          <a:p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Exkluzivita</a:t>
            </a:r>
          </a:p>
          <a:p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Co obsahuje </a:t>
            </a:r>
            <a:r>
              <a:rPr lang="cs-CZ" sz="2000" dirty="0" err="1" smtClean="0">
                <a:solidFill>
                  <a:srgbClr val="003E51"/>
                </a:solidFill>
                <a:latin typeface="Garamond" pitchFamily="18" charset="0"/>
              </a:rPr>
              <a:t>info</a:t>
            </a:r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 </a:t>
            </a:r>
            <a:r>
              <a:rPr lang="cs-CZ" sz="2000" dirty="0" err="1" smtClean="0">
                <a:solidFill>
                  <a:srgbClr val="003E51"/>
                </a:solidFill>
                <a:latin typeface="Garamond" pitchFamily="18" charset="0"/>
              </a:rPr>
              <a:t>memo</a:t>
            </a:r>
            <a:endParaRPr lang="cs-CZ" sz="2000" dirty="0" smtClean="0">
              <a:solidFill>
                <a:srgbClr val="003E51"/>
              </a:solidFill>
              <a:latin typeface="Garamond" pitchFamily="18" charset="0"/>
            </a:endParaRPr>
          </a:p>
          <a:p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Manažerské prezentace/</a:t>
            </a:r>
            <a:r>
              <a:rPr lang="cs-CZ" sz="2000" dirty="0" err="1" smtClean="0">
                <a:solidFill>
                  <a:srgbClr val="003E51"/>
                </a:solidFill>
                <a:latin typeface="Garamond" pitchFamily="18" charset="0"/>
              </a:rPr>
              <a:t>road</a:t>
            </a:r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 show</a:t>
            </a:r>
          </a:p>
          <a:p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Další působení výzkumného týmu</a:t>
            </a:r>
          </a:p>
          <a:p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Smlouva – záruky, </a:t>
            </a:r>
            <a:r>
              <a:rPr lang="cs-CZ" sz="2000" dirty="0" err="1" smtClean="0">
                <a:solidFill>
                  <a:srgbClr val="003E51"/>
                </a:solidFill>
                <a:latin typeface="Garamond" pitchFamily="18" charset="0"/>
              </a:rPr>
              <a:t>disclosure</a:t>
            </a:r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 </a:t>
            </a:r>
            <a:r>
              <a:rPr lang="cs-CZ" sz="2000" dirty="0" err="1" smtClean="0">
                <a:solidFill>
                  <a:srgbClr val="003E51"/>
                </a:solidFill>
                <a:latin typeface="Garamond" pitchFamily="18" charset="0"/>
              </a:rPr>
              <a:t>letter</a:t>
            </a:r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, výplata peněz, </a:t>
            </a:r>
            <a:r>
              <a:rPr lang="cs-CZ" sz="2000" dirty="0" err="1" smtClean="0">
                <a:solidFill>
                  <a:srgbClr val="003E51"/>
                </a:solidFill>
                <a:latin typeface="Garamond" pitchFamily="18" charset="0"/>
              </a:rPr>
              <a:t>earn</a:t>
            </a:r>
            <a:r>
              <a:rPr lang="cs-CZ" sz="2000" dirty="0" smtClean="0">
                <a:solidFill>
                  <a:srgbClr val="003E51"/>
                </a:solidFill>
                <a:latin typeface="Garamond" pitchFamily="18" charset="0"/>
              </a:rPr>
              <a:t>-</a:t>
            </a:r>
            <a:r>
              <a:rPr lang="cs-CZ" sz="2000" dirty="0" err="1" smtClean="0">
                <a:solidFill>
                  <a:srgbClr val="003E51"/>
                </a:solidFill>
                <a:latin typeface="Garamond" pitchFamily="18" charset="0"/>
              </a:rPr>
              <a:t>outs</a:t>
            </a:r>
            <a:endParaRPr lang="cs-CZ" sz="2000" dirty="0" smtClean="0">
              <a:solidFill>
                <a:srgbClr val="003E51"/>
              </a:solidFill>
              <a:latin typeface="Garamond" pitchFamily="18" charset="0"/>
            </a:endParaRPr>
          </a:p>
          <a:p>
            <a:endParaRPr lang="cs-CZ" dirty="0" smtClean="0">
              <a:solidFill>
                <a:srgbClr val="003E51"/>
              </a:solidFill>
              <a:latin typeface="Garamond" pitchFamily="18" charset="0"/>
            </a:endParaRPr>
          </a:p>
          <a:p>
            <a:endParaRPr lang="cs-CZ" dirty="0" smtClean="0">
              <a:solidFill>
                <a:srgbClr val="003E51"/>
              </a:solidFill>
              <a:latin typeface="Garamond" pitchFamily="18" charset="0"/>
            </a:endParaRPr>
          </a:p>
          <a:p>
            <a:endParaRPr lang="cs-CZ" dirty="0">
              <a:solidFill>
                <a:srgbClr val="003E5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9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0_new presentation">
  <a:themeElements>
    <a:clrScheme name="Office Them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2010_new presentation</Template>
  <TotalTime>180</TotalTime>
  <Words>266</Words>
  <Application>Microsoft Office PowerPoint</Application>
  <PresentationFormat>Předvádění na obrazovce (4:3)</PresentationFormat>
  <Paragraphs>82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2010_new presentation</vt:lpstr>
      <vt:lpstr>Prezentace aplikace PowerPoint</vt:lpstr>
      <vt:lpstr>Mergers &amp; Acquisitions                               fúze &amp; akvizice</vt:lpstr>
      <vt:lpstr>Typy investorů</vt:lpstr>
      <vt:lpstr>Zdroje financování </vt:lpstr>
      <vt:lpstr>Reality check projektu</vt:lpstr>
      <vt:lpstr>Investiční proces - fáze</vt:lpstr>
      <vt:lpstr>Due Diligence</vt:lpstr>
      <vt:lpstr>Due Diligence – základní okruhy</vt:lpstr>
      <vt:lpstr>Od teaseru k podpisu smlouvy</vt:lpstr>
      <vt:lpstr>Klíčové faktory dealu</vt:lpstr>
      <vt:lpstr>Start up/začínající business</vt:lpstr>
      <vt:lpstr>Díky za pozornost mkrizova@ceag.cz www.ceag.cz</vt:lpstr>
    </vt:vector>
  </TitlesOfParts>
  <Company>CEAG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Margareta Krizova</dc:creator>
  <cp:lastModifiedBy>oiktadmin</cp:lastModifiedBy>
  <cp:revision>19</cp:revision>
  <cp:lastPrinted>2012-10-08T14:57:29Z</cp:lastPrinted>
  <dcterms:created xsi:type="dcterms:W3CDTF">2012-10-04T15:03:17Z</dcterms:created>
  <dcterms:modified xsi:type="dcterms:W3CDTF">2014-05-12T10:51:32Z</dcterms:modified>
</cp:coreProperties>
</file>